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3" r:id="rId7"/>
    <p:sldId id="264" r:id="rId8"/>
    <p:sldId id="265" r:id="rId9"/>
    <p:sldId id="266" r:id="rId10"/>
    <p:sldId id="268" r:id="rId11"/>
    <p:sldId id="269" r:id="rId12"/>
    <p:sldId id="271" r:id="rId13"/>
    <p:sldId id="281" r:id="rId14"/>
    <p:sldId id="272"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munga, Charles D." userId="6cccb8f7-6328-4831-86d2-458e4a54dcca" providerId="ADAL" clId="{70F66FBB-3037-48A9-9756-27DCB99AAF61}"/>
    <pc:docChg chg="modSld">
      <pc:chgData name="Pilamunga, Charles D." userId="6cccb8f7-6328-4831-86d2-458e4a54dcca" providerId="ADAL" clId="{70F66FBB-3037-48A9-9756-27DCB99AAF61}" dt="2020-04-12T20:48:53.309" v="8" actId="20577"/>
      <pc:docMkLst>
        <pc:docMk/>
      </pc:docMkLst>
      <pc:sldChg chg="modSp mod">
        <pc:chgData name="Pilamunga, Charles D." userId="6cccb8f7-6328-4831-86d2-458e4a54dcca" providerId="ADAL" clId="{70F66FBB-3037-48A9-9756-27DCB99AAF61}" dt="2020-04-12T20:48:53.309" v="8" actId="20577"/>
        <pc:sldMkLst>
          <pc:docMk/>
          <pc:sldMk cId="3537895078" sldId="256"/>
        </pc:sldMkLst>
        <pc:spChg chg="mod">
          <ac:chgData name="Pilamunga, Charles D." userId="6cccb8f7-6328-4831-86d2-458e4a54dcca" providerId="ADAL" clId="{70F66FBB-3037-48A9-9756-27DCB99AAF61}" dt="2020-04-12T20:48:53.309" v="8" actId="20577"/>
          <ac:spMkLst>
            <pc:docMk/>
            <pc:sldMk cId="3537895078" sldId="256"/>
            <ac:spMk id="5" creationId="{00000000-0000-0000-0000-000000000000}"/>
          </ac:spMkLst>
        </pc:spChg>
      </pc:sldChg>
      <pc:sldChg chg="modSp mod">
        <pc:chgData name="Pilamunga, Charles D." userId="6cccb8f7-6328-4831-86d2-458e4a54dcca" providerId="ADAL" clId="{70F66FBB-3037-48A9-9756-27DCB99AAF61}" dt="2020-04-12T20:47:21.518" v="0" actId="255"/>
        <pc:sldMkLst>
          <pc:docMk/>
          <pc:sldMk cId="1935010770" sldId="258"/>
        </pc:sldMkLst>
        <pc:spChg chg="mod">
          <ac:chgData name="Pilamunga, Charles D." userId="6cccb8f7-6328-4831-86d2-458e4a54dcca" providerId="ADAL" clId="{70F66FBB-3037-48A9-9756-27DCB99AAF61}" dt="2020-04-12T20:47:21.518" v="0" actId="255"/>
          <ac:spMkLst>
            <pc:docMk/>
            <pc:sldMk cId="1935010770" sldId="258"/>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713A7B-739D-674D-8196-19093B63A871}"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267792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13A7B-739D-674D-8196-19093B63A871}"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12343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13A7B-739D-674D-8196-19093B63A871}"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65984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13A7B-739D-674D-8196-19093B63A871}"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381601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13A7B-739D-674D-8196-19093B63A871}"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348774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13A7B-739D-674D-8196-19093B63A871}"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197326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13A7B-739D-674D-8196-19093B63A871}"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23549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13A7B-739D-674D-8196-19093B63A871}"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14622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13A7B-739D-674D-8196-19093B63A871}"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359472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13A7B-739D-674D-8196-19093B63A871}"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210960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13A7B-739D-674D-8196-19093B63A871}"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8CF8-C7B7-0745-A0D5-04A96DE2B3FB}" type="slidenum">
              <a:rPr lang="en-US" smtClean="0"/>
              <a:t>‹#›</a:t>
            </a:fld>
            <a:endParaRPr lang="en-US"/>
          </a:p>
        </p:txBody>
      </p:sp>
    </p:spTree>
    <p:extLst>
      <p:ext uri="{BB962C8B-B14F-4D97-AF65-F5344CB8AC3E}">
        <p14:creationId xmlns:p14="http://schemas.microsoft.com/office/powerpoint/2010/main" val="156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13A7B-739D-674D-8196-19093B63A871}" type="datetimeFigureOut">
              <a:rPr lang="en-US" smtClean="0"/>
              <a:t>4/12/2020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68CF8-C7B7-0745-A0D5-04A96DE2B3FB}" type="slidenum">
              <a:rPr lang="en-US" smtClean="0"/>
              <a:t>‹#›</a:t>
            </a:fld>
            <a:endParaRPr lang="en-US"/>
          </a:p>
        </p:txBody>
      </p:sp>
    </p:spTree>
    <p:extLst>
      <p:ext uri="{BB962C8B-B14F-4D97-AF65-F5344CB8AC3E}">
        <p14:creationId xmlns:p14="http://schemas.microsoft.com/office/powerpoint/2010/main" val="176965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3_R106515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Nationalism and the Spread of Democracy  (1790–1914)</a:t>
            </a:r>
            <a:r>
              <a:rPr lang="en-US" sz="2400" dirty="0">
                <a:solidFill>
                  <a:srgbClr val="DA0202"/>
                </a:solidFill>
              </a:rPr>
              <a:t> </a:t>
            </a:r>
          </a:p>
          <a:p>
            <a:r>
              <a:rPr lang="en-US" sz="2400" b="1"/>
              <a:t>Topic 8 Lesson </a:t>
            </a:r>
            <a:r>
              <a:rPr lang="en-US" sz="2400" b="1" dirty="0"/>
              <a:t>3 </a:t>
            </a:r>
            <a:r>
              <a:rPr lang="en-US" sz="2400" dirty="0"/>
              <a:t>The Unification of Germany </a:t>
            </a:r>
          </a:p>
        </p:txBody>
      </p:sp>
    </p:spTree>
    <p:extLst>
      <p:ext uri="{BB962C8B-B14F-4D97-AF65-F5344CB8AC3E}">
        <p14:creationId xmlns:p14="http://schemas.microsoft.com/office/powerpoint/2010/main" val="3537895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635000"/>
            <a:ext cx="8702675" cy="461665"/>
          </a:xfrm>
          <a:prstGeom prst="rect">
            <a:avLst/>
          </a:prstGeom>
          <a:noFill/>
        </p:spPr>
        <p:txBody>
          <a:bodyPr vert="horz" wrap="square" rtlCol="0">
            <a:spAutoFit/>
          </a:bodyPr>
          <a:lstStyle/>
          <a:p>
            <a:r>
              <a:rPr lang="en-US" sz="2400" b="1" dirty="0">
                <a:solidFill>
                  <a:srgbClr val="0072BC"/>
                </a:solidFill>
              </a:rPr>
              <a:t>Germany Becomes an Industrial Giant</a:t>
            </a:r>
          </a:p>
        </p:txBody>
      </p:sp>
      <p:sp>
        <p:nvSpPr>
          <p:cNvPr id="3" name="TextBox 2"/>
          <p:cNvSpPr txBox="1"/>
          <p:nvPr/>
        </p:nvSpPr>
        <p:spPr>
          <a:xfrm>
            <a:off x="279400" y="1460500"/>
            <a:ext cx="8702674" cy="4154984"/>
          </a:xfrm>
          <a:prstGeom prst="rect">
            <a:avLst/>
          </a:prstGeom>
          <a:noFill/>
        </p:spPr>
        <p:txBody>
          <a:bodyPr vert="horz" wrap="square" rtlCol="0">
            <a:spAutoFit/>
          </a:bodyPr>
          <a:lstStyle/>
          <a:p>
            <a:pPr algn="ctr"/>
            <a:r>
              <a:rPr lang="en-US" sz="2400" dirty="0"/>
              <a:t>Economic Progress</a:t>
            </a:r>
          </a:p>
          <a:p>
            <a:pPr marL="342900" indent="-342900">
              <a:buFont typeface="Arial" panose="020B0604020202020204" pitchFamily="34" charset="0"/>
              <a:buChar char="•"/>
            </a:pPr>
            <a:r>
              <a:rPr lang="en-US" sz="2400" dirty="0"/>
              <a:t>Germany had access to large iron and coal resources</a:t>
            </a:r>
          </a:p>
          <a:p>
            <a:pPr marL="342900" indent="-342900">
              <a:buFont typeface="Arial" panose="020B0604020202020204" pitchFamily="34" charset="0"/>
              <a:buChar char="•"/>
            </a:pPr>
            <a:r>
              <a:rPr lang="en-US" sz="2400" dirty="0"/>
              <a:t>Their population grew from 41 mill in 1871 to 67 mill in 1914</a:t>
            </a:r>
          </a:p>
          <a:p>
            <a:pPr marL="342900" indent="-342900">
              <a:buFont typeface="Arial" panose="020B0604020202020204" pitchFamily="34" charset="0"/>
              <a:buChar char="•"/>
            </a:pPr>
            <a:r>
              <a:rPr lang="en-US" sz="2400" dirty="0"/>
              <a:t>German companies also helped with their jobs and goods</a:t>
            </a:r>
          </a:p>
          <a:p>
            <a:pPr algn="ctr"/>
            <a:r>
              <a:rPr lang="en-US" sz="2400" dirty="0"/>
              <a:t>Promoting Economic Growth</a:t>
            </a:r>
          </a:p>
          <a:p>
            <a:pPr marL="342900" indent="-342900">
              <a:buFont typeface="Arial" panose="020B0604020202020204" pitchFamily="34" charset="0"/>
              <a:buChar char="•"/>
            </a:pPr>
            <a:r>
              <a:rPr lang="en-US" sz="2400" dirty="0"/>
              <a:t>Industrialists supported research and development in universities</a:t>
            </a:r>
          </a:p>
          <a:p>
            <a:pPr marL="342900" indent="-342900">
              <a:buFont typeface="Arial" panose="020B0604020202020204" pitchFamily="34" charset="0"/>
              <a:buChar char="•"/>
            </a:pPr>
            <a:r>
              <a:rPr lang="en-US" sz="2400" dirty="0"/>
              <a:t>The German Govt promoted economic development by issuing a single currency (1871), reorganizing the bank system, and coordinating railroads built by various German states. </a:t>
            </a:r>
          </a:p>
          <a:p>
            <a:pPr marL="342900" indent="-342900">
              <a:buFont typeface="Arial" panose="020B0604020202020204" pitchFamily="34" charset="0"/>
              <a:buChar char="•"/>
            </a:pPr>
            <a:r>
              <a:rPr lang="en-US" sz="2400" dirty="0"/>
              <a:t>They were determined to maintain economic strength as well as military power.</a:t>
            </a:r>
          </a:p>
        </p:txBody>
      </p:sp>
    </p:spTree>
    <p:extLst>
      <p:ext uri="{BB962C8B-B14F-4D97-AF65-F5344CB8AC3E}">
        <p14:creationId xmlns:p14="http://schemas.microsoft.com/office/powerpoint/2010/main" val="264748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Germany Becomes an Industrial Giant</a:t>
            </a:r>
          </a:p>
        </p:txBody>
      </p:sp>
      <p:pic>
        <p:nvPicPr>
          <p:cNvPr id="3" name="Picture 2" descr="HSWH_SC_L03_R106516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257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 disciplined workforce helped to transform Germany into Europe’s industrial giant. Workers process natural rubber in a German factory.</a:t>
            </a:r>
          </a:p>
        </p:txBody>
      </p:sp>
    </p:spTree>
    <p:extLst>
      <p:ext uri="{BB962C8B-B14F-4D97-AF65-F5344CB8AC3E}">
        <p14:creationId xmlns:p14="http://schemas.microsoft.com/office/powerpoint/2010/main" val="173657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616950" cy="461665"/>
          </a:xfrm>
          <a:prstGeom prst="rect">
            <a:avLst/>
          </a:prstGeom>
          <a:noFill/>
        </p:spPr>
        <p:txBody>
          <a:bodyPr vert="horz" wrap="square" rtlCol="0">
            <a:spAutoFit/>
          </a:bodyPr>
          <a:lstStyle/>
          <a:p>
            <a:pPr algn="ctr"/>
            <a:r>
              <a:rPr lang="en-US" sz="2400" b="1" dirty="0">
                <a:solidFill>
                  <a:srgbClr val="0072BC"/>
                </a:solidFill>
              </a:rPr>
              <a:t>The Iron Chancellor</a:t>
            </a:r>
          </a:p>
        </p:txBody>
      </p:sp>
      <p:sp>
        <p:nvSpPr>
          <p:cNvPr id="3" name="TextBox 2"/>
          <p:cNvSpPr txBox="1"/>
          <p:nvPr/>
        </p:nvSpPr>
        <p:spPr>
          <a:xfrm>
            <a:off x="279400" y="1094740"/>
            <a:ext cx="8702675" cy="4893647"/>
          </a:xfrm>
          <a:prstGeom prst="rect">
            <a:avLst/>
          </a:prstGeom>
          <a:noFill/>
        </p:spPr>
        <p:txBody>
          <a:bodyPr vert="horz" wrap="square" rtlCol="0">
            <a:spAutoFit/>
          </a:bodyPr>
          <a:lstStyle/>
          <a:p>
            <a:pPr algn="ctr"/>
            <a:r>
              <a:rPr lang="en-US" sz="2400" dirty="0"/>
              <a:t>Bismarck Challenges the Catholic Church</a:t>
            </a:r>
          </a:p>
          <a:p>
            <a:pPr marL="342900" indent="-342900">
              <a:buFont typeface="Arial" panose="020B0604020202020204" pitchFamily="34" charset="0"/>
              <a:buChar char="•"/>
            </a:pPr>
            <a:r>
              <a:rPr lang="en-US" sz="2400" dirty="0"/>
              <a:t>In 1871 to 1878 Bismarck launches Kulturkampf, a program to ensure loyalty to the state above the Church. It will allow the supervision of Catholic education, appointment of priests, close some religious orders, expel the Jesuits from Germany, and people had to marry in a civil service</a:t>
            </a:r>
          </a:p>
          <a:p>
            <a:pPr marL="342900" indent="-342900">
              <a:buFont typeface="Arial" panose="020B0604020202020204" pitchFamily="34" charset="0"/>
              <a:buChar char="•"/>
            </a:pPr>
            <a:r>
              <a:rPr lang="en-US" sz="2400" dirty="0"/>
              <a:t>It will fail as people rally behind the Church and Bismarck will make peace  </a:t>
            </a:r>
          </a:p>
          <a:p>
            <a:pPr algn="ctr"/>
            <a:r>
              <a:rPr lang="en-US" sz="2400" dirty="0"/>
              <a:t>Bismarck Attacks the Socialists</a:t>
            </a:r>
          </a:p>
          <a:p>
            <a:pPr marL="342900" indent="-342900">
              <a:buFont typeface="Arial" panose="020B0604020202020204" pitchFamily="34" charset="0"/>
              <a:buChar char="•"/>
            </a:pPr>
            <a:r>
              <a:rPr lang="en-US" sz="2400" dirty="0"/>
              <a:t>Bismarck sees the socialist as another threat so he passes laws to dissolve their groups, shut down their newspapers, and ban their meeting. He thinks it will lead to a revolution of workers. It will backfire like the Church</a:t>
            </a:r>
          </a:p>
        </p:txBody>
      </p:sp>
    </p:spTree>
    <p:extLst>
      <p:ext uri="{BB962C8B-B14F-4D97-AF65-F5344CB8AC3E}">
        <p14:creationId xmlns:p14="http://schemas.microsoft.com/office/powerpoint/2010/main" val="151698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22AD1-7C7B-4873-8722-48E2E9B27D33}"/>
              </a:ext>
            </a:extLst>
          </p:cNvPr>
          <p:cNvSpPr>
            <a:spLocks noGrp="1"/>
          </p:cNvSpPr>
          <p:nvPr>
            <p:ph type="ctrTitle"/>
          </p:nvPr>
        </p:nvSpPr>
        <p:spPr>
          <a:xfrm>
            <a:off x="112541" y="259422"/>
            <a:ext cx="8665698" cy="1470025"/>
          </a:xfrm>
        </p:spPr>
        <p:txBody>
          <a:bodyPr/>
          <a:lstStyle/>
          <a:p>
            <a:r>
              <a:rPr lang="en-US" sz="2800" b="1" dirty="0">
                <a:solidFill>
                  <a:srgbClr val="0072BC"/>
                </a:solidFill>
              </a:rPr>
              <a:t>The Iron Chancellor</a:t>
            </a:r>
            <a:br>
              <a:rPr lang="en-US" b="1" dirty="0">
                <a:solidFill>
                  <a:srgbClr val="0072BC"/>
                </a:solidFill>
              </a:rPr>
            </a:br>
            <a:endParaRPr lang="en-US" dirty="0"/>
          </a:p>
        </p:txBody>
      </p:sp>
      <p:sp>
        <p:nvSpPr>
          <p:cNvPr id="4" name="Subtitle 3">
            <a:extLst>
              <a:ext uri="{FF2B5EF4-FFF2-40B4-BE49-F238E27FC236}">
                <a16:creationId xmlns:a16="http://schemas.microsoft.com/office/drawing/2014/main" id="{B22AEFA0-C1F5-42AC-99D2-3C7FCD90C2E9}"/>
              </a:ext>
            </a:extLst>
          </p:cNvPr>
          <p:cNvSpPr>
            <a:spLocks noGrp="1"/>
          </p:cNvSpPr>
          <p:nvPr>
            <p:ph type="subTitle" idx="1"/>
          </p:nvPr>
        </p:nvSpPr>
        <p:spPr>
          <a:xfrm>
            <a:off x="253218" y="1452489"/>
            <a:ext cx="8693834" cy="4793566"/>
          </a:xfrm>
        </p:spPr>
        <p:txBody>
          <a:bodyPr>
            <a:normAutofit/>
          </a:bodyPr>
          <a:lstStyle/>
          <a:p>
            <a:r>
              <a:rPr lang="en-US" sz="2800" dirty="0">
                <a:solidFill>
                  <a:schemeClr val="tx1"/>
                </a:solidFill>
              </a:rPr>
              <a:t>Bismarck Changes Course</a:t>
            </a:r>
          </a:p>
          <a:p>
            <a:pPr marL="457200" indent="-457200" algn="l">
              <a:buFont typeface="Arial" panose="020B0604020202020204" pitchFamily="34" charset="0"/>
              <a:buChar char="•"/>
            </a:pPr>
            <a:r>
              <a:rPr lang="en-US" sz="2800" dirty="0">
                <a:solidFill>
                  <a:schemeClr val="tx1"/>
                </a:solidFill>
              </a:rPr>
              <a:t>He will pass laws to protect workers to bring them back to his side</a:t>
            </a:r>
          </a:p>
          <a:p>
            <a:pPr marL="457200" indent="-457200" algn="l">
              <a:buFont typeface="Arial" panose="020B0604020202020204" pitchFamily="34" charset="0"/>
              <a:buChar char="•"/>
            </a:pPr>
            <a:r>
              <a:rPr lang="en-US" sz="2800" dirty="0">
                <a:solidFill>
                  <a:schemeClr val="tx1"/>
                </a:solidFill>
              </a:rPr>
              <a:t>By the 1890’s workers will have health and accident insurance as well as retirement insurance</a:t>
            </a:r>
          </a:p>
          <a:p>
            <a:pPr marL="457200" indent="-457200" algn="l">
              <a:buFont typeface="Arial" panose="020B0604020202020204" pitchFamily="34" charset="0"/>
              <a:buChar char="•"/>
            </a:pPr>
            <a:r>
              <a:rPr lang="en-US" sz="2800" dirty="0">
                <a:solidFill>
                  <a:schemeClr val="tx1"/>
                </a:solidFill>
              </a:rPr>
              <a:t>It will show other European powers that you could have reforms without need of a revolution</a:t>
            </a:r>
          </a:p>
          <a:p>
            <a:pPr marL="457200" indent="-457200" algn="l">
              <a:buFont typeface="Arial" panose="020B0604020202020204" pitchFamily="34" charset="0"/>
              <a:buChar char="•"/>
            </a:pPr>
            <a:r>
              <a:rPr lang="en-US" sz="2800" dirty="0">
                <a:solidFill>
                  <a:schemeClr val="tx1"/>
                </a:solidFill>
              </a:rPr>
              <a:t>Later on governments will use this to provide more services for its citizens</a:t>
            </a:r>
          </a:p>
          <a:p>
            <a:endParaRPr lang="en-US" dirty="0"/>
          </a:p>
        </p:txBody>
      </p:sp>
    </p:spTree>
    <p:extLst>
      <p:ext uri="{BB962C8B-B14F-4D97-AF65-F5344CB8AC3E}">
        <p14:creationId xmlns:p14="http://schemas.microsoft.com/office/powerpoint/2010/main" val="65438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Iron Chancellor</a:t>
            </a:r>
          </a:p>
        </p:txBody>
      </p:sp>
      <p:pic>
        <p:nvPicPr>
          <p:cNvPr id="3" name="Picture 2" descr="HSWH_SC_L03_R106516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9817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Bismarck was a leader in international affairs, using a mix of force and diplomacy to further German interests. Bismarck (center) at the 1878 Congress of Berlin.</a:t>
            </a:r>
          </a:p>
        </p:txBody>
      </p:sp>
    </p:spTree>
    <p:extLst>
      <p:ext uri="{BB962C8B-B14F-4D97-AF65-F5344CB8AC3E}">
        <p14:creationId xmlns:p14="http://schemas.microsoft.com/office/powerpoint/2010/main" val="417742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404167"/>
            <a:ext cx="8797925" cy="461665"/>
          </a:xfrm>
          <a:prstGeom prst="rect">
            <a:avLst/>
          </a:prstGeom>
          <a:noFill/>
        </p:spPr>
        <p:txBody>
          <a:bodyPr vert="horz" wrap="square" rtlCol="0">
            <a:spAutoFit/>
          </a:bodyPr>
          <a:lstStyle/>
          <a:p>
            <a:pPr algn="ctr"/>
            <a:r>
              <a:rPr lang="en-US" sz="2400" b="1" dirty="0">
                <a:solidFill>
                  <a:srgbClr val="0072BC"/>
                </a:solidFill>
              </a:rPr>
              <a:t>Kaiser William II</a:t>
            </a:r>
          </a:p>
        </p:txBody>
      </p:sp>
      <p:sp>
        <p:nvSpPr>
          <p:cNvPr id="3" name="TextBox 2"/>
          <p:cNvSpPr txBox="1"/>
          <p:nvPr/>
        </p:nvSpPr>
        <p:spPr>
          <a:xfrm>
            <a:off x="209550" y="1045001"/>
            <a:ext cx="8867774" cy="3785652"/>
          </a:xfrm>
          <a:prstGeom prst="rect">
            <a:avLst/>
          </a:prstGeom>
          <a:noFill/>
        </p:spPr>
        <p:txBody>
          <a:bodyPr vert="horz" wrap="square" rtlCol="0">
            <a:spAutoFit/>
          </a:bodyPr>
          <a:lstStyle/>
          <a:p>
            <a:pPr algn="ctr"/>
            <a:r>
              <a:rPr lang="en-US" sz="2400" dirty="0"/>
              <a:t>Social Welfare</a:t>
            </a:r>
          </a:p>
          <a:p>
            <a:pPr marL="342900" indent="-342900">
              <a:buFont typeface="Arial" panose="020B0604020202020204" pitchFamily="34" charset="0"/>
              <a:buChar char="•"/>
            </a:pPr>
            <a:r>
              <a:rPr lang="en-US" sz="2400" dirty="0"/>
              <a:t>Kaiser will ask Bismarck to resign as Chancellor</a:t>
            </a:r>
          </a:p>
          <a:p>
            <a:pPr marL="342900" indent="-342900">
              <a:buFont typeface="Arial" panose="020B0604020202020204" pitchFamily="34" charset="0"/>
              <a:buChar char="•"/>
            </a:pPr>
            <a:r>
              <a:rPr lang="en-US" sz="2400" dirty="0"/>
              <a:t>Even though he doesn’t believe in democratic reform his government will provide programs to benefit its citizens</a:t>
            </a:r>
          </a:p>
          <a:p>
            <a:pPr marL="342900" indent="-342900">
              <a:buFont typeface="Arial" panose="020B0604020202020204" pitchFamily="34" charset="0"/>
              <a:buChar char="•"/>
            </a:pPr>
            <a:r>
              <a:rPr lang="en-US" sz="2400" dirty="0"/>
              <a:t>He will provide cheap electricity, transportation, and excellent education for his citizens</a:t>
            </a:r>
          </a:p>
          <a:p>
            <a:pPr algn="ctr"/>
            <a:r>
              <a:rPr lang="en-US" sz="2400" dirty="0"/>
              <a:t>Strengthening the Military</a:t>
            </a:r>
          </a:p>
          <a:p>
            <a:pPr marL="342900" indent="-342900">
              <a:buFont typeface="Arial" panose="020B0604020202020204" pitchFamily="34" charset="0"/>
              <a:buChar char="•"/>
            </a:pPr>
            <a:r>
              <a:rPr lang="en-US" sz="2400" dirty="0"/>
              <a:t>He will expand the navy so it could be the equal of England’s</a:t>
            </a:r>
          </a:p>
          <a:p>
            <a:pPr marL="342900" indent="-342900">
              <a:buFont typeface="Arial" panose="020B0604020202020204" pitchFamily="34" charset="0"/>
              <a:buChar char="•"/>
            </a:pPr>
            <a:r>
              <a:rPr lang="en-US" sz="2400" dirty="0"/>
              <a:t>His aggressive military stance and nationalism will increase tensions on the eve of World War I</a:t>
            </a:r>
          </a:p>
        </p:txBody>
      </p:sp>
    </p:spTree>
    <p:extLst>
      <p:ext uri="{BB962C8B-B14F-4D97-AF65-F5344CB8AC3E}">
        <p14:creationId xmlns:p14="http://schemas.microsoft.com/office/powerpoint/2010/main" val="344757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Kaiser William II</a:t>
            </a:r>
          </a:p>
        </p:txBody>
      </p:sp>
      <p:pic>
        <p:nvPicPr>
          <p:cNvPr id="3" name="Picture 2" descr="HSWH_SC_L03_R106517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Otto von Bismarck leaves his Berlin office in 1890 after Kaiser William II forced him to resign as chancellor.</a:t>
            </a:r>
          </a:p>
        </p:txBody>
      </p:sp>
    </p:spTree>
    <p:extLst>
      <p:ext uri="{BB962C8B-B14F-4D97-AF65-F5344CB8AC3E}">
        <p14:creationId xmlns:p14="http://schemas.microsoft.com/office/powerpoint/2010/main" val="394470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Moving Toward a Unified Germany</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What was the German Confederation?</a:t>
            </a:r>
          </a:p>
          <a:p>
            <a:endParaRPr lang="en-US" sz="1600"/>
          </a:p>
          <a:p>
            <a:r>
              <a:rPr lang="en-US" sz="1600"/>
              <a:t>A.  A weak alliance of German states headed by Austria</a:t>
            </a:r>
          </a:p>
          <a:p>
            <a:r>
              <a:rPr lang="en-US" sz="1600"/>
              <a:t>B.  The unification of the German states into one nation</a:t>
            </a:r>
          </a:p>
          <a:p>
            <a:r>
              <a:rPr lang="en-US" sz="1600"/>
              <a:t>C.  The unification of German states under Napoleon</a:t>
            </a:r>
          </a:p>
          <a:p>
            <a:r>
              <a:rPr lang="en-US" sz="1600"/>
              <a:t>D.  The annexation by France of German lands along the Rhine River</a:t>
            </a:r>
          </a:p>
        </p:txBody>
      </p:sp>
    </p:spTree>
    <p:extLst>
      <p:ext uri="{BB962C8B-B14F-4D97-AF65-F5344CB8AC3E}">
        <p14:creationId xmlns:p14="http://schemas.microsoft.com/office/powerpoint/2010/main" val="329568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Bismarck Becomes the Architect of German Unity</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Why was the Prussian army a superior force?</a:t>
            </a:r>
          </a:p>
          <a:p>
            <a:endParaRPr lang="en-US" sz="1600"/>
          </a:p>
          <a:p>
            <a:r>
              <a:rPr lang="en-US" sz="1600"/>
              <a:t>A.  The Prussian army was made up of farmers.</a:t>
            </a:r>
          </a:p>
          <a:p>
            <a:r>
              <a:rPr lang="en-US" sz="1600"/>
              <a:t>B.  Bismarck spent a lot of money to build up a strong Prussian army.</a:t>
            </a:r>
          </a:p>
          <a:p>
            <a:r>
              <a:rPr lang="en-US" sz="1600"/>
              <a:t>C.  The Prussian army developed superior weapons technology.</a:t>
            </a:r>
          </a:p>
          <a:p>
            <a:r>
              <a:rPr lang="en-US" sz="1600"/>
              <a:t>D.  Bismarck was a skilled military leader.</a:t>
            </a:r>
          </a:p>
        </p:txBody>
      </p:sp>
    </p:spTree>
    <p:extLst>
      <p:ext uri="{BB962C8B-B14F-4D97-AF65-F5344CB8AC3E}">
        <p14:creationId xmlns:p14="http://schemas.microsoft.com/office/powerpoint/2010/main" val="31763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Germany Becomes an Industrial Giant</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Why do you think Germany was committed to maintaining its economic strength?</a:t>
            </a:r>
          </a:p>
          <a:p>
            <a:endParaRPr lang="en-US" sz="1600"/>
          </a:p>
          <a:p>
            <a:r>
              <a:rPr lang="en-US" sz="1600"/>
              <a:t>A.  A strong economy promotes revolution.</a:t>
            </a:r>
          </a:p>
          <a:p>
            <a:r>
              <a:rPr lang="en-US" sz="1600"/>
              <a:t>B.  A strong economy discourages population growth.</a:t>
            </a:r>
          </a:p>
          <a:p>
            <a:r>
              <a:rPr lang="en-US" sz="1600"/>
              <a:t>C.  A strong economy contributes to political stability.</a:t>
            </a:r>
          </a:p>
          <a:p>
            <a:r>
              <a:rPr lang="en-US" sz="1600"/>
              <a:t>D.  A strong economy leads to political changes.</a:t>
            </a:r>
          </a:p>
        </p:txBody>
      </p:sp>
    </p:spTree>
    <p:extLst>
      <p:ext uri="{BB962C8B-B14F-4D97-AF65-F5344CB8AC3E}">
        <p14:creationId xmlns:p14="http://schemas.microsoft.com/office/powerpoint/2010/main" val="372505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7620000" cy="1569660"/>
          </a:xfrm>
          <a:prstGeom prst="rect">
            <a:avLst/>
          </a:prstGeom>
          <a:noFill/>
        </p:spPr>
        <p:txBody>
          <a:bodyPr vert="horz" rtlCol="0">
            <a:spAutoFit/>
          </a:bodyPr>
          <a:lstStyle/>
          <a:p>
            <a:pPr marL="342900" indent="-342900">
              <a:buChar char="•"/>
            </a:pPr>
            <a:r>
              <a:rPr lang="en-US" sz="2400" dirty="0"/>
              <a:t>Identify the factors that promoted German nationalism.</a:t>
            </a:r>
          </a:p>
          <a:p>
            <a:pPr marL="342900" indent="-342900">
              <a:buChar char="•"/>
            </a:pPr>
            <a:r>
              <a:rPr lang="en-US" sz="2400" dirty="0"/>
              <a:t>Analyze how Bismarck achieved German unification.</a:t>
            </a:r>
          </a:p>
          <a:p>
            <a:pPr marL="342900" indent="-342900">
              <a:buChar char="•"/>
            </a:pPr>
            <a:r>
              <a:rPr lang="en-US" sz="2400" dirty="0"/>
              <a:t>Describe the German empire under Bismarck.</a:t>
            </a:r>
          </a:p>
          <a:p>
            <a:pPr marL="342900" indent="-342900">
              <a:buChar char="•"/>
            </a:pPr>
            <a:r>
              <a:rPr lang="en-US" sz="2400" dirty="0"/>
              <a:t>Explain the policies of Kaiser William II.</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Nationalism and the Spread of Democracy  (1790–1914)</a:t>
            </a:r>
            <a:r>
              <a:rPr lang="en-US" sz="2400" dirty="0">
                <a:solidFill>
                  <a:srgbClr val="DA0202"/>
                </a:solidFill>
              </a:rPr>
              <a:t> </a:t>
            </a:r>
          </a:p>
          <a:p>
            <a:r>
              <a:rPr lang="en-US" sz="2400" b="1" dirty="0"/>
              <a:t>Topic 8 Lesson 3 </a:t>
            </a:r>
            <a:r>
              <a:rPr lang="en-US" sz="2400" dirty="0"/>
              <a:t>The Unification of Germany </a:t>
            </a:r>
          </a:p>
        </p:txBody>
      </p:sp>
    </p:spTree>
    <p:extLst>
      <p:ext uri="{BB962C8B-B14F-4D97-AF65-F5344CB8AC3E}">
        <p14:creationId xmlns:p14="http://schemas.microsoft.com/office/powerpoint/2010/main" val="4156675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Iron Chancellor</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Why did Bismarck try to limit the influence of the Catholic Church and socialists?</a:t>
            </a:r>
          </a:p>
          <a:p>
            <a:endParaRPr lang="en-US" sz="1600"/>
          </a:p>
          <a:p>
            <a:r>
              <a:rPr lang="en-US" sz="1600"/>
              <a:t>A.  He felt they drew people’s allegiance away from the German state.</a:t>
            </a:r>
          </a:p>
          <a:p>
            <a:r>
              <a:rPr lang="en-US" sz="1600"/>
              <a:t>B.  He felt they had the financial means to support an uprising.</a:t>
            </a:r>
          </a:p>
          <a:p>
            <a:r>
              <a:rPr lang="en-US" sz="1600"/>
              <a:t>C.  He felt they had too many religious ideas.</a:t>
            </a:r>
          </a:p>
          <a:p>
            <a:r>
              <a:rPr lang="en-US" sz="1600"/>
              <a:t>D.  He worried they would join forces.</a:t>
            </a:r>
          </a:p>
        </p:txBody>
      </p:sp>
    </p:spTree>
    <p:extLst>
      <p:ext uri="{BB962C8B-B14F-4D97-AF65-F5344CB8AC3E}">
        <p14:creationId xmlns:p14="http://schemas.microsoft.com/office/powerpoint/2010/main" val="404677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Kaiser William II</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Which sentence below supports the conclusion that William II was a German nationalist?</a:t>
            </a:r>
          </a:p>
          <a:p>
            <a:endParaRPr lang="en-US" sz="1600"/>
          </a:p>
          <a:p>
            <a:r>
              <a:rPr lang="en-US" sz="1600"/>
              <a:t>A.  He launched a campaign to expand the navy and the German empire overseas.</a:t>
            </a:r>
          </a:p>
          <a:p>
            <a:r>
              <a:rPr lang="en-US" sz="1600"/>
              <a:t>B.  He believed his right to rule came from God.</a:t>
            </a:r>
          </a:p>
          <a:p>
            <a:r>
              <a:rPr lang="en-US" sz="1600"/>
              <a:t>C.  He wanted to form a European union.</a:t>
            </a:r>
          </a:p>
          <a:p>
            <a:r>
              <a:rPr lang="en-US" sz="1600"/>
              <a:t>D.  He resisted efforts to introduce democratic reform.</a:t>
            </a:r>
          </a:p>
        </p:txBody>
      </p:sp>
    </p:spTree>
    <p:extLst>
      <p:ext uri="{BB962C8B-B14F-4D97-AF65-F5344CB8AC3E}">
        <p14:creationId xmlns:p14="http://schemas.microsoft.com/office/powerpoint/2010/main" val="73049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Key Terms</a:t>
            </a:r>
          </a:p>
        </p:txBody>
      </p:sp>
      <p:sp>
        <p:nvSpPr>
          <p:cNvPr id="5" name="TextBox 4"/>
          <p:cNvSpPr txBox="1"/>
          <p:nvPr/>
        </p:nvSpPr>
        <p:spPr>
          <a:xfrm>
            <a:off x="279400" y="2032000"/>
            <a:ext cx="7620000" cy="3416320"/>
          </a:xfrm>
          <a:prstGeom prst="rect">
            <a:avLst/>
          </a:prstGeom>
          <a:noFill/>
        </p:spPr>
        <p:txBody>
          <a:bodyPr vert="horz" rtlCol="0">
            <a:spAutoFit/>
          </a:bodyPr>
          <a:lstStyle/>
          <a:p>
            <a:pPr marL="342900" indent="-342900">
              <a:buChar char="•"/>
            </a:pPr>
            <a:r>
              <a:rPr lang="en-US" sz="2400" dirty="0"/>
              <a:t>Otto von Bismarck</a:t>
            </a:r>
          </a:p>
          <a:p>
            <a:pPr marL="342900" indent="-342900">
              <a:buChar char="•"/>
            </a:pPr>
            <a:r>
              <a:rPr lang="en-US" sz="2400" dirty="0"/>
              <a:t>chancellor,</a:t>
            </a:r>
          </a:p>
          <a:p>
            <a:pPr marL="342900" indent="-342900">
              <a:buChar char="•"/>
            </a:pPr>
            <a:r>
              <a:rPr lang="en-US" sz="2400" dirty="0"/>
              <a:t>Realpolitik</a:t>
            </a:r>
          </a:p>
          <a:p>
            <a:pPr marL="342900" indent="-342900">
              <a:buChar char="•"/>
            </a:pPr>
            <a:r>
              <a:rPr lang="en-US" sz="2400" dirty="0"/>
              <a:t>annexed,</a:t>
            </a:r>
          </a:p>
          <a:p>
            <a:pPr marL="342900" indent="-342900">
              <a:buChar char="•"/>
            </a:pPr>
            <a:r>
              <a:rPr lang="en-US" sz="2400" dirty="0" err="1"/>
              <a:t>kaiser</a:t>
            </a:r>
            <a:endParaRPr lang="en-US" sz="2400" dirty="0"/>
          </a:p>
          <a:p>
            <a:pPr marL="342900" indent="-342900">
              <a:buChar char="•"/>
            </a:pPr>
            <a:r>
              <a:rPr lang="en-US" sz="2400" dirty="0"/>
              <a:t>Reich,</a:t>
            </a:r>
          </a:p>
          <a:p>
            <a:pPr marL="342900" indent="-342900">
              <a:buChar char="•"/>
            </a:pPr>
            <a:r>
              <a:rPr lang="en-US" sz="2400" dirty="0"/>
              <a:t>Kulturkampf</a:t>
            </a:r>
          </a:p>
          <a:p>
            <a:pPr marL="342900" indent="-342900">
              <a:buChar char="•"/>
            </a:pPr>
            <a:r>
              <a:rPr lang="en-US" sz="2400" dirty="0"/>
              <a:t>William II</a:t>
            </a:r>
          </a:p>
          <a:p>
            <a:pPr marL="342900" indent="-342900">
              <a:buChar char="•"/>
            </a:pPr>
            <a:r>
              <a:rPr lang="en-US" sz="2400" dirty="0"/>
              <a:t>social welfare,</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Nationalism and the Spread of Democracy  (1790–1914)</a:t>
            </a:r>
            <a:r>
              <a:rPr lang="en-US" sz="2400" dirty="0">
                <a:solidFill>
                  <a:srgbClr val="DA0202"/>
                </a:solidFill>
              </a:rPr>
              <a:t> </a:t>
            </a:r>
          </a:p>
          <a:p>
            <a:r>
              <a:rPr lang="en-US" sz="2400" b="1" dirty="0"/>
              <a:t>Lesson 3 </a:t>
            </a:r>
            <a:r>
              <a:rPr lang="en-US" sz="2400" dirty="0"/>
              <a:t>The Unification of Germany </a:t>
            </a:r>
          </a:p>
        </p:txBody>
      </p:sp>
    </p:spTree>
    <p:extLst>
      <p:ext uri="{BB962C8B-B14F-4D97-AF65-F5344CB8AC3E}">
        <p14:creationId xmlns:p14="http://schemas.microsoft.com/office/powerpoint/2010/main" val="193501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731250" cy="461665"/>
          </a:xfrm>
          <a:prstGeom prst="rect">
            <a:avLst/>
          </a:prstGeom>
          <a:noFill/>
        </p:spPr>
        <p:txBody>
          <a:bodyPr vert="horz" wrap="square" rtlCol="0">
            <a:spAutoFit/>
          </a:bodyPr>
          <a:lstStyle/>
          <a:p>
            <a:pPr algn="ctr"/>
            <a:r>
              <a:rPr lang="en-US" sz="2400" b="1" dirty="0">
                <a:solidFill>
                  <a:srgbClr val="0072BC"/>
                </a:solidFill>
              </a:rPr>
              <a:t>Moving Toward a Unified Germany</a:t>
            </a:r>
          </a:p>
        </p:txBody>
      </p:sp>
      <p:sp>
        <p:nvSpPr>
          <p:cNvPr id="3" name="TextBox 2"/>
          <p:cNvSpPr txBox="1"/>
          <p:nvPr/>
        </p:nvSpPr>
        <p:spPr>
          <a:xfrm>
            <a:off x="279400" y="1460500"/>
            <a:ext cx="8731250" cy="3785652"/>
          </a:xfrm>
          <a:prstGeom prst="rect">
            <a:avLst/>
          </a:prstGeom>
          <a:noFill/>
        </p:spPr>
        <p:txBody>
          <a:bodyPr vert="horz" wrap="square" rtlCol="0">
            <a:spAutoFit/>
          </a:bodyPr>
          <a:lstStyle/>
          <a:p>
            <a:pPr algn="ctr"/>
            <a:r>
              <a:rPr lang="en-US" sz="2400" dirty="0"/>
              <a:t>Impact of Napoleonic Invasions</a:t>
            </a:r>
          </a:p>
          <a:p>
            <a:pPr marL="342900" indent="-342900">
              <a:buFont typeface="Arial" panose="020B0604020202020204" pitchFamily="34" charset="0"/>
              <a:buChar char="•"/>
            </a:pPr>
            <a:r>
              <a:rPr lang="en-US" sz="2400" dirty="0"/>
              <a:t>Napoleon will dissolve the Holy Roman Empire, take German lands for France, and created the Rhine Confederation</a:t>
            </a:r>
          </a:p>
          <a:p>
            <a:pPr marL="342900" indent="-342900">
              <a:buFont typeface="Arial" panose="020B0604020202020204" pitchFamily="34" charset="0"/>
              <a:buChar char="•"/>
            </a:pPr>
            <a:r>
              <a:rPr lang="en-US" sz="2400" dirty="0"/>
              <a:t>People will be unhappy, want to free their lands from French control. This brings a sense of nationalism and want of unity</a:t>
            </a:r>
          </a:p>
          <a:p>
            <a:pPr marL="342900" indent="-342900">
              <a:buFont typeface="Arial" panose="020B0604020202020204" pitchFamily="34" charset="0"/>
              <a:buChar char="•"/>
            </a:pPr>
            <a:r>
              <a:rPr lang="en-US" sz="2400" dirty="0"/>
              <a:t>The German confederation will be created but it will be weak</a:t>
            </a:r>
          </a:p>
          <a:p>
            <a:pPr algn="ctr"/>
            <a:r>
              <a:rPr lang="en-US" sz="2400" dirty="0"/>
              <a:t>New Efforts to Bring Unity</a:t>
            </a:r>
          </a:p>
          <a:p>
            <a:pPr marL="342900" indent="-342900">
              <a:buFont typeface="Arial" panose="020B0604020202020204" pitchFamily="34" charset="0"/>
              <a:buChar char="•"/>
            </a:pPr>
            <a:r>
              <a:rPr lang="en-US" sz="2400" dirty="0"/>
              <a:t>In 1848 Liberals in the Frankfurt Assembly demand German political unity and offer the throne Frederick William IV of Prussia. He refuses on an offer of the throne by the people</a:t>
            </a:r>
          </a:p>
        </p:txBody>
      </p:sp>
    </p:spTree>
    <p:extLst>
      <p:ext uri="{BB962C8B-B14F-4D97-AF65-F5344CB8AC3E}">
        <p14:creationId xmlns:p14="http://schemas.microsoft.com/office/powerpoint/2010/main" val="136958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Moving Toward a Unified Germany</a:t>
            </a:r>
          </a:p>
        </p:txBody>
      </p:sp>
      <p:pic>
        <p:nvPicPr>
          <p:cNvPr id="3" name="Picture 2" descr="HSWH_SC_L03_R106515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Napoleon rides triumphantly into Berlin. French rule inspired German nationalism and demands for a unified German state.</a:t>
            </a:r>
          </a:p>
        </p:txBody>
      </p:sp>
    </p:spTree>
    <p:extLst>
      <p:ext uri="{BB962C8B-B14F-4D97-AF65-F5344CB8AC3E}">
        <p14:creationId xmlns:p14="http://schemas.microsoft.com/office/powerpoint/2010/main" val="258912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17785"/>
            <a:ext cx="8712200" cy="461665"/>
          </a:xfrm>
          <a:prstGeom prst="rect">
            <a:avLst/>
          </a:prstGeom>
          <a:noFill/>
        </p:spPr>
        <p:txBody>
          <a:bodyPr vert="horz" wrap="square" rtlCol="0">
            <a:spAutoFit/>
          </a:bodyPr>
          <a:lstStyle/>
          <a:p>
            <a:pPr algn="ctr"/>
            <a:r>
              <a:rPr lang="en-US" sz="2400" b="1" dirty="0">
                <a:solidFill>
                  <a:srgbClr val="0072BC"/>
                </a:solidFill>
              </a:rPr>
              <a:t>Bismarck Becomes the Architect of German Unity</a:t>
            </a:r>
          </a:p>
        </p:txBody>
      </p:sp>
      <p:sp>
        <p:nvSpPr>
          <p:cNvPr id="3" name="TextBox 2"/>
          <p:cNvSpPr txBox="1"/>
          <p:nvPr/>
        </p:nvSpPr>
        <p:spPr>
          <a:xfrm>
            <a:off x="279400" y="955675"/>
            <a:ext cx="8712200" cy="5632311"/>
          </a:xfrm>
          <a:prstGeom prst="rect">
            <a:avLst/>
          </a:prstGeom>
          <a:noFill/>
        </p:spPr>
        <p:txBody>
          <a:bodyPr vert="horz" wrap="square" rtlCol="0">
            <a:spAutoFit/>
          </a:bodyPr>
          <a:lstStyle/>
          <a:p>
            <a:pPr algn="ctr"/>
            <a:r>
              <a:rPr lang="en-US" sz="2400" dirty="0"/>
              <a:t>A Powerful Military</a:t>
            </a:r>
          </a:p>
          <a:p>
            <a:pPr marL="342900" indent="-342900">
              <a:buFont typeface="Arial" panose="020B0604020202020204" pitchFamily="34" charset="0"/>
              <a:buChar char="•"/>
            </a:pPr>
            <a:r>
              <a:rPr lang="en-US" sz="2400" dirty="0"/>
              <a:t>Bismarck is the architect of German unity</a:t>
            </a:r>
          </a:p>
          <a:p>
            <a:pPr marL="342900" indent="-342900">
              <a:buFont typeface="Arial" panose="020B0604020202020204" pitchFamily="34" charset="0"/>
              <a:buChar char="•"/>
            </a:pPr>
            <a:r>
              <a:rPr lang="en-US" sz="2400" dirty="0"/>
              <a:t>With money collected for other purposes he will strengthen the army. He will fight in 3 wars, each increasing Prussian stature</a:t>
            </a:r>
          </a:p>
          <a:p>
            <a:pPr algn="ctr"/>
            <a:r>
              <a:rPr lang="en-US" sz="2400" dirty="0"/>
              <a:t>War with Denmark and Austria</a:t>
            </a:r>
          </a:p>
          <a:p>
            <a:pPr marL="342900" indent="-342900">
              <a:buFont typeface="Arial" panose="020B0604020202020204" pitchFamily="34" charset="0"/>
              <a:buChar char="•"/>
            </a:pPr>
            <a:r>
              <a:rPr lang="en-US" sz="2400" dirty="0"/>
              <a:t>In 1864 with Austria, Bismarck will take 2 provinces from Denmark</a:t>
            </a:r>
          </a:p>
          <a:p>
            <a:pPr marL="342900" indent="-342900">
              <a:buFont typeface="Arial" panose="020B0604020202020204" pitchFamily="34" charset="0"/>
              <a:buChar char="•"/>
            </a:pPr>
            <a:r>
              <a:rPr lang="en-US" sz="2400" dirty="0"/>
              <a:t>In 1866 he will invent an excuse and invade Austria. He will then take several other northern German states</a:t>
            </a:r>
          </a:p>
          <a:p>
            <a:pPr algn="ctr"/>
            <a:r>
              <a:rPr lang="en-US" sz="2400" dirty="0"/>
              <a:t>The Franco-Prussian War</a:t>
            </a:r>
          </a:p>
          <a:p>
            <a:pPr marL="342900" indent="-342900">
              <a:buFont typeface="Arial" panose="020B0604020202020204" pitchFamily="34" charset="0"/>
              <a:buChar char="•"/>
            </a:pPr>
            <a:r>
              <a:rPr lang="en-US" sz="2400" dirty="0"/>
              <a:t>In 1870 France will fight Prussia for insults to the French. The Prussians will crush the French</a:t>
            </a:r>
          </a:p>
          <a:p>
            <a:pPr algn="ctr"/>
            <a:r>
              <a:rPr lang="en-US" sz="2400" dirty="0"/>
              <a:t>The German Empire Is Created</a:t>
            </a:r>
          </a:p>
          <a:p>
            <a:pPr marL="342900" indent="-342900">
              <a:buFont typeface="Arial" panose="020B0604020202020204" pitchFamily="34" charset="0"/>
              <a:buChar char="•"/>
            </a:pPr>
            <a:r>
              <a:rPr lang="en-US" sz="2400" dirty="0"/>
              <a:t>Princes from the southern German states and northern German Confederation persuade William I to take the title ‘Kaiser’. Bismarck creates a govt but not democratic</a:t>
            </a:r>
          </a:p>
        </p:txBody>
      </p:sp>
    </p:spTree>
    <p:extLst>
      <p:ext uri="{BB962C8B-B14F-4D97-AF65-F5344CB8AC3E}">
        <p14:creationId xmlns:p14="http://schemas.microsoft.com/office/powerpoint/2010/main" val="161456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Bismarck Becomes the Architect of German Unity</a:t>
            </a:r>
          </a:p>
        </p:txBody>
      </p:sp>
      <p:pic>
        <p:nvPicPr>
          <p:cNvPr id="3" name="Picture 2" descr="HSWH_SC_LSN_M0003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Maps By 1871, Germany had been unified. In what year was the North German Confederation formed?</a:t>
            </a:r>
          </a:p>
        </p:txBody>
      </p:sp>
    </p:spTree>
    <p:extLst>
      <p:ext uri="{BB962C8B-B14F-4D97-AF65-F5344CB8AC3E}">
        <p14:creationId xmlns:p14="http://schemas.microsoft.com/office/powerpoint/2010/main" val="145072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Bismarck Becomes the Architect of German Unity</a:t>
            </a:r>
          </a:p>
        </p:txBody>
      </p:sp>
      <p:pic>
        <p:nvPicPr>
          <p:cNvPr id="3" name="Picture 2" descr="HSWH_SC_L03_R106515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74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King William I (second from right) and his chancellor, Otto von Bismarck (far right), emphasized militarism as a way to build Prussian power.</a:t>
            </a:r>
          </a:p>
        </p:txBody>
      </p:sp>
    </p:spTree>
    <p:extLst>
      <p:ext uri="{BB962C8B-B14F-4D97-AF65-F5344CB8AC3E}">
        <p14:creationId xmlns:p14="http://schemas.microsoft.com/office/powerpoint/2010/main" val="240746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Bismarck Becomes the Architect of German Unity</a:t>
            </a:r>
          </a:p>
        </p:txBody>
      </p:sp>
      <p:pic>
        <p:nvPicPr>
          <p:cNvPr id="3" name="Picture 2" descr="HSWH_SC_LSN_A0001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Analyze Charts The newly created German empire, also called the Second Reich, had a constitution and a two-house legislature. How did the emperor and chancellor retain power in the new German government?</a:t>
            </a:r>
          </a:p>
        </p:txBody>
      </p:sp>
    </p:spTree>
    <p:extLst>
      <p:ext uri="{BB962C8B-B14F-4D97-AF65-F5344CB8AC3E}">
        <p14:creationId xmlns:p14="http://schemas.microsoft.com/office/powerpoint/2010/main" val="4136736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1208</Words>
  <Application>Microsoft Office PowerPoint</Application>
  <PresentationFormat>On-screen Show (4:3)</PresentationFormat>
  <Paragraphs>117</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Iron Chancellor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39</cp:revision>
  <dcterms:created xsi:type="dcterms:W3CDTF">2014-12-05T18:58:15Z</dcterms:created>
  <dcterms:modified xsi:type="dcterms:W3CDTF">2020-04-12T20:48:56Z</dcterms:modified>
</cp:coreProperties>
</file>